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61" r:id="rId60"/>
    <p:sldId id="369" r:id="rId61"/>
    <p:sldId id="370" r:id="rId62"/>
    <p:sldId id="362" r:id="rId63"/>
    <p:sldId id="371" r:id="rId64"/>
    <p:sldId id="375" r:id="rId65"/>
    <p:sldId id="377" r:id="rId66"/>
    <p:sldId id="378" r:id="rId67"/>
    <p:sldId id="379" r:id="rId68"/>
    <p:sldId id="376" r:id="rId69"/>
    <p:sldId id="380" r:id="rId70"/>
    <p:sldId id="384" r:id="rId71"/>
    <p:sldId id="385" r:id="rId72"/>
    <p:sldId id="381" r:id="rId73"/>
    <p:sldId id="386" r:id="rId74"/>
    <p:sldId id="409" r:id="rId75"/>
    <p:sldId id="417" r:id="rId76"/>
    <p:sldId id="415" r:id="rId77"/>
    <p:sldId id="418" r:id="rId78"/>
    <p:sldId id="419" r:id="rId79"/>
    <p:sldId id="413" r:id="rId80"/>
    <p:sldId id="414" r:id="rId81"/>
    <p:sldId id="422" r:id="rId82"/>
    <p:sldId id="423" r:id="rId83"/>
    <p:sldId id="421" r:id="rId84"/>
    <p:sldId id="424" r:id="rId85"/>
    <p:sldId id="420" r:id="rId86"/>
    <p:sldId id="382" r:id="rId87"/>
    <p:sldId id="365" r:id="rId88"/>
    <p:sldId id="366" r:id="rId89"/>
    <p:sldId id="354" r:id="rId90"/>
    <p:sldId id="355" r:id="rId91"/>
    <p:sldId id="357" r:id="rId92"/>
    <p:sldId id="374" r:id="rId93"/>
    <p:sldId id="387" r:id="rId94"/>
    <p:sldId id="383" r:id="rId95"/>
    <p:sldId id="388" r:id="rId96"/>
    <p:sldId id="389" r:id="rId97"/>
    <p:sldId id="391" r:id="rId98"/>
    <p:sldId id="393" r:id="rId99"/>
    <p:sldId id="396" r:id="rId100"/>
    <p:sldId id="394" r:id="rId101"/>
    <p:sldId id="395" r:id="rId102"/>
    <p:sldId id="397" r:id="rId103"/>
    <p:sldId id="398" r:id="rId104"/>
    <p:sldId id="399" r:id="rId105"/>
    <p:sldId id="400" r:id="rId106"/>
    <p:sldId id="401" r:id="rId107"/>
    <p:sldId id="402" r:id="rId108"/>
    <p:sldId id="403" r:id="rId109"/>
    <p:sldId id="404" r:id="rId110"/>
    <p:sldId id="407" r:id="rId111"/>
    <p:sldId id="408" r:id="rId112"/>
    <p:sldId id="405" r:id="rId113"/>
    <p:sldId id="406" r:id="rId114"/>
    <p:sldId id="392" r:id="rId115"/>
    <p:sldId id="410" r:id="rId116"/>
    <p:sldId id="411" r:id="rId117"/>
    <p:sldId id="412" r:id="rId118"/>
    <p:sldId id="416" r:id="rId1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4D7"/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>
        <p:scale>
          <a:sx n="85" d="100"/>
          <a:sy n="85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0DF1FCE-F146-4320-99D6-21D54F062CE4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11628ED-8C67-4F30-A33E-A10247B3EF07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DA5B218-0600-4503-9997-954453CA0FF7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91EC5498-08E9-4E48-BF5A-98B3751E43DC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539F53EB-C590-47E2-A019-6069827862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4981F79B-0029-4755-A47F-D873B7134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FD95DD9-B36B-40F0-883E-C20505797D4B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B1BC157-2868-45DB-B0B2-89BAB23341BA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3F600B-E2BA-4C36-A60A-7AA22E0EA970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6265F2-8C32-4D57-AA1C-E9E98A24D1B1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1138DC-7ABC-49B4-9EBA-B9DB8DE755C6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E0E0D6E-1105-4867-B7E0-EE8B7B8D4219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298503-CC14-4D08-AE62-D2F7F51DBC92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6EA620-32C0-4ECC-856F-9F3C9308F13D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ACFE590B-507C-438F-96C1-D2242EFAE8E8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83598C-E01A-46C0-A724-F39ABF6AA59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5052CB03-EA75-4DDC-874E-C8832302F560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DF921A-CE96-43A7-8FF4-194B41E29CD0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35F4BC4-529A-4DD4-8C7A-E952C1D69C41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CF4F74-5B94-42B6-914A-262968C0EBFB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267E26-570C-4AE7-BA9C-4C48A673995B}"/>
                </a:ext>
              </a:extLst>
            </p:cNvPr>
            <p:cNvSpPr txBox="1"/>
            <p:nvPr/>
          </p:nvSpPr>
          <p:spPr>
            <a:xfrm>
              <a:off x="7548465" y="1613397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8DAD443-8FFA-440B-BE2B-0B0CEC46798D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FECED6-C203-4DCB-B6F6-15FE17DE8D46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6223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037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655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86871" y="535632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12CBA0-91B2-442D-B424-1DDCC92D7F3C}"/>
              </a:ext>
            </a:extLst>
          </p:cNvPr>
          <p:cNvSpPr txBox="1"/>
          <p:nvPr/>
        </p:nvSpPr>
        <p:spPr>
          <a:xfrm>
            <a:off x="9144001" y="19319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184594:18 per 10kb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6409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99086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54836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13477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30149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605680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5053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58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1197283" y="13287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1" y="2330823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88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5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18168" y="4491866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43981" y="49362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4163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6191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6DCC7-33F3-4DDC-A53F-123662CB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4" y="186409"/>
            <a:ext cx="6102792" cy="3320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CCF3E-CCE1-4BD5-8122-B4D78520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6" y="0"/>
            <a:ext cx="5576734" cy="36210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55042-8978-4B3D-A30A-53261686E4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1304" y="3092824"/>
            <a:ext cx="7569777" cy="3765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628DCD-AD71-4252-8F91-D49FC34B0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936"/>
          <a:stretch/>
        </p:blipFill>
        <p:spPr>
          <a:xfrm>
            <a:off x="6087275" y="3429000"/>
            <a:ext cx="5728895" cy="33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37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26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18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116957" y="954577"/>
            <a:ext cx="6065022" cy="4929055"/>
            <a:chOff x="116958" y="761513"/>
            <a:chExt cx="6554775" cy="532707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116958" y="769408"/>
              <a:ext cx="6554775" cy="5319183"/>
              <a:chOff x="1708692" y="742950"/>
              <a:chExt cx="7099816" cy="55567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4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430731" y="3244334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786489" y="761513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9953717" y="939596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553498" cy="3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772220" y="2940514"/>
            <a:ext cx="819517" cy="31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431207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8D8EA3-BE80-4F80-A9B1-586F427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6" y="1705255"/>
            <a:ext cx="75819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8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0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30228" cy="369332"/>
            <a:chOff x="7075713" y="1304740"/>
            <a:chExt cx="403022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7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7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421341" y="322729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97222" y="1122367"/>
            <a:ext cx="5683625" cy="4708250"/>
            <a:chOff x="-107577" y="246530"/>
            <a:chExt cx="5683625" cy="47082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0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1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6096000" cy="5017531"/>
            <a:chOff x="89648" y="300317"/>
            <a:chExt cx="6096000" cy="5017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537881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2" y="22295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6" y="28750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18168" y="4491866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43981" y="49362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15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696AA3-109E-494C-AB2C-14495EC7E47E}"/>
              </a:ext>
            </a:extLst>
          </p:cNvPr>
          <p:cNvSpPr txBox="1"/>
          <p:nvPr/>
        </p:nvSpPr>
        <p:spPr>
          <a:xfrm>
            <a:off x="448235" y="259977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Machine learning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4AFCCA-A371-478D-91E2-5AC854931138}"/>
              </a:ext>
            </a:extLst>
          </p:cNvPr>
          <p:cNvSpPr txBox="1"/>
          <p:nvPr/>
        </p:nvSpPr>
        <p:spPr>
          <a:xfrm>
            <a:off x="3137647" y="1004047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1.Data collection and preprocess for small scale test: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563AF5-5346-49CC-BCDF-3EF073D9BBBB}"/>
              </a:ext>
            </a:extLst>
          </p:cNvPr>
          <p:cNvSpPr txBox="1"/>
          <p:nvPr/>
        </p:nvSpPr>
        <p:spPr>
          <a:xfrm>
            <a:off x="251011" y="1668904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1.How to define the question?  -- Smooth the mutation data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0C6C7C6-E3A1-40B7-8898-048BD2B1BF79}"/>
              </a:ext>
            </a:extLst>
          </p:cNvPr>
          <p:cNvGrpSpPr/>
          <p:nvPr/>
        </p:nvGrpSpPr>
        <p:grpSpPr>
          <a:xfrm>
            <a:off x="0" y="2271666"/>
            <a:ext cx="11908419" cy="4586334"/>
            <a:chOff x="1569156" y="-1363083"/>
            <a:chExt cx="11908419" cy="458633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08DB4D-32C0-4A75-8B48-E5F7D186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156" y="1189196"/>
              <a:ext cx="11908419" cy="2034055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090933E-8661-4769-BF0B-35B4D5B3C86E}"/>
                </a:ext>
              </a:extLst>
            </p:cNvPr>
            <p:cNvGrpSpPr/>
            <p:nvPr/>
          </p:nvGrpSpPr>
          <p:grpSpPr>
            <a:xfrm>
              <a:off x="2124968" y="-1363083"/>
              <a:ext cx="8348799" cy="1415556"/>
              <a:chOff x="1299882" y="681289"/>
              <a:chExt cx="8348799" cy="1415556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9D439ED6-AC9E-4174-8DFF-89A3C7D005E5}"/>
                  </a:ext>
                </a:extLst>
              </p:cNvPr>
              <p:cNvSpPr/>
              <p:nvPr/>
            </p:nvSpPr>
            <p:spPr>
              <a:xfrm>
                <a:off x="1299882" y="681289"/>
                <a:ext cx="3567953" cy="1353785"/>
              </a:xfrm>
              <a:custGeom>
                <a:avLst/>
                <a:gdLst>
                  <a:gd name="connsiteX0" fmla="*/ 0 w 3567953"/>
                  <a:gd name="connsiteY0" fmla="*/ 1353700 h 1353785"/>
                  <a:gd name="connsiteX1" fmla="*/ 1111624 w 3567953"/>
                  <a:gd name="connsiteY1" fmla="*/ 1129582 h 1353785"/>
                  <a:gd name="connsiteX2" fmla="*/ 1712259 w 3567953"/>
                  <a:gd name="connsiteY2" fmla="*/ 29 h 1353785"/>
                  <a:gd name="connsiteX3" fmla="*/ 2483224 w 3567953"/>
                  <a:gd name="connsiteY3" fmla="*/ 1165441 h 1353785"/>
                  <a:gd name="connsiteX4" fmla="*/ 3567953 w 3567953"/>
                  <a:gd name="connsiteY4" fmla="*/ 1335771 h 135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7953" h="1353785">
                    <a:moveTo>
                      <a:pt x="0" y="1353700"/>
                    </a:moveTo>
                    <a:cubicBezTo>
                      <a:pt x="413124" y="1354447"/>
                      <a:pt x="826248" y="1355194"/>
                      <a:pt x="1111624" y="1129582"/>
                    </a:cubicBezTo>
                    <a:cubicBezTo>
                      <a:pt x="1397001" y="903970"/>
                      <a:pt x="1483659" y="-5948"/>
                      <a:pt x="1712259" y="29"/>
                    </a:cubicBezTo>
                    <a:cubicBezTo>
                      <a:pt x="1940859" y="6005"/>
                      <a:pt x="2173942" y="942817"/>
                      <a:pt x="2483224" y="1165441"/>
                    </a:cubicBezTo>
                    <a:cubicBezTo>
                      <a:pt x="2792506" y="1388065"/>
                      <a:pt x="3180229" y="1361918"/>
                      <a:pt x="3567953" y="133577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864ECC-EA8D-41A1-9C60-2F600DD9DE67}"/>
                  </a:ext>
                </a:extLst>
              </p:cNvPr>
              <p:cNvSpPr txBox="1"/>
              <p:nvPr/>
            </p:nvSpPr>
            <p:spPr>
              <a:xfrm>
                <a:off x="5793138" y="896516"/>
                <a:ext cx="38555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 </a:t>
                </a:r>
                <a:r>
                  <a:rPr lang="en-US" altLang="zh-CN" dirty="0" err="1"/>
                  <a:t>Creat</a:t>
                </a:r>
                <a:r>
                  <a:rPr lang="en-US" altLang="zh-CN" dirty="0"/>
                  <a:t> a norm curve as a </a:t>
                </a:r>
                <a:r>
                  <a:rPr lang="en-US" altLang="zh-CN" b="1" dirty="0"/>
                  <a:t>seed</a:t>
                </a:r>
              </a:p>
              <a:p>
                <a:r>
                  <a:rPr lang="en-US" altLang="zh-CN" dirty="0"/>
                  <a:t>    Mean = 0.5</a:t>
                </a:r>
              </a:p>
              <a:p>
                <a:r>
                  <a:rPr lang="en-US" altLang="zh-CN" dirty="0"/>
                  <a:t>    Std = 0.15</a:t>
                </a:r>
              </a:p>
              <a:p>
                <a:r>
                  <a:rPr lang="en-US" altLang="zh-CN" dirty="0"/>
                  <a:t>    n = mean gap of the chromosome</a:t>
                </a:r>
                <a:endParaRPr lang="zh-CN" altLang="en-US" dirty="0"/>
              </a:p>
            </p:txBody>
          </p:sp>
        </p:grp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2885A64-BC0E-4FA9-A866-2FA846325BA4}"/>
                </a:ext>
              </a:extLst>
            </p:cNvPr>
            <p:cNvSpPr/>
            <p:nvPr/>
          </p:nvSpPr>
          <p:spPr>
            <a:xfrm>
              <a:off x="2460249" y="277114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85480D7-E54C-443C-BB57-F52F21B919BC}"/>
                </a:ext>
              </a:extLst>
            </p:cNvPr>
            <p:cNvSpPr/>
            <p:nvPr/>
          </p:nvSpPr>
          <p:spPr>
            <a:xfrm>
              <a:off x="2688251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6802EF4-AE8F-4E7B-8017-05DD4F527481}"/>
                </a:ext>
              </a:extLst>
            </p:cNvPr>
            <p:cNvSpPr/>
            <p:nvPr/>
          </p:nvSpPr>
          <p:spPr>
            <a:xfrm>
              <a:off x="288696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5262C04-E053-4325-957E-13AF1D8F8C69}"/>
                </a:ext>
              </a:extLst>
            </p:cNvPr>
            <p:cNvSpPr/>
            <p:nvPr/>
          </p:nvSpPr>
          <p:spPr>
            <a:xfrm>
              <a:off x="296824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CC8E012-2363-49E7-AED0-5784DF10583B}"/>
                </a:ext>
              </a:extLst>
            </p:cNvPr>
            <p:cNvSpPr/>
            <p:nvPr/>
          </p:nvSpPr>
          <p:spPr>
            <a:xfrm>
              <a:off x="331368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E16CA3F-3AD6-41C6-BF91-8300E3B5EC5B}"/>
                </a:ext>
              </a:extLst>
            </p:cNvPr>
            <p:cNvSpPr/>
            <p:nvPr/>
          </p:nvSpPr>
          <p:spPr>
            <a:xfrm>
              <a:off x="340512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1A3962A-24B3-4CEE-973B-C9C17DF038B1}"/>
                </a:ext>
              </a:extLst>
            </p:cNvPr>
            <p:cNvSpPr/>
            <p:nvPr/>
          </p:nvSpPr>
          <p:spPr>
            <a:xfrm>
              <a:off x="348640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AE5ECB9-1940-4D55-9253-56DFAD43EE7E}"/>
                </a:ext>
              </a:extLst>
            </p:cNvPr>
            <p:cNvSpPr/>
            <p:nvPr/>
          </p:nvSpPr>
          <p:spPr>
            <a:xfrm>
              <a:off x="4500020" y="277739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4CF735-723E-4EBC-AD4F-89729852CAB2}"/>
                </a:ext>
              </a:extLst>
            </p:cNvPr>
            <p:cNvSpPr/>
            <p:nvPr/>
          </p:nvSpPr>
          <p:spPr>
            <a:xfrm>
              <a:off x="4468344" y="2776736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F8F26E1-0B33-4553-980F-B5157D7FFC08}"/>
                </a:ext>
              </a:extLst>
            </p:cNvPr>
            <p:cNvSpPr/>
            <p:nvPr/>
          </p:nvSpPr>
          <p:spPr>
            <a:xfrm>
              <a:off x="4231378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0FF73B2-1CFF-4B0E-81B6-309F5BB11131}"/>
                </a:ext>
              </a:extLst>
            </p:cNvPr>
            <p:cNvSpPr/>
            <p:nvPr/>
          </p:nvSpPr>
          <p:spPr>
            <a:xfrm>
              <a:off x="4480600" y="2771984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32D3013-40DC-4DCF-A9CB-F37154C925A5}"/>
                </a:ext>
              </a:extLst>
            </p:cNvPr>
            <p:cNvSpPr/>
            <p:nvPr/>
          </p:nvSpPr>
          <p:spPr>
            <a:xfrm>
              <a:off x="2277071" y="2173534"/>
              <a:ext cx="2072790" cy="7864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07FFD50-E851-485B-AE3A-CC61698DD9A1}"/>
                </a:ext>
              </a:extLst>
            </p:cNvPr>
            <p:cNvSpPr/>
            <p:nvPr/>
          </p:nvSpPr>
          <p:spPr>
            <a:xfrm>
              <a:off x="2722472" y="2470860"/>
              <a:ext cx="1217405" cy="461918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FB471FA-DDB7-4936-BB34-1FECDF38A357}"/>
                </a:ext>
              </a:extLst>
            </p:cNvPr>
            <p:cNvSpPr/>
            <p:nvPr/>
          </p:nvSpPr>
          <p:spPr>
            <a:xfrm>
              <a:off x="2597489" y="1405739"/>
              <a:ext cx="4064740" cy="1542279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C16A37B-3601-43D1-8881-DCD123C90856}"/>
                </a:ext>
              </a:extLst>
            </p:cNvPr>
            <p:cNvSpPr txBox="1"/>
            <p:nvPr/>
          </p:nvSpPr>
          <p:spPr>
            <a:xfrm>
              <a:off x="1950243" y="882230"/>
              <a:ext cx="2909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Mixed gaussian model-like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78698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32B429-5F09-4ACB-B04E-B8F23A782403}"/>
              </a:ext>
            </a:extLst>
          </p:cNvPr>
          <p:cNvGrpSpPr/>
          <p:nvPr/>
        </p:nvGrpSpPr>
        <p:grpSpPr>
          <a:xfrm>
            <a:off x="-464555" y="1923819"/>
            <a:ext cx="12553944" cy="3430854"/>
            <a:chOff x="-533240" y="2333761"/>
            <a:chExt cx="12553944" cy="34308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6A584E-025C-4A2E-A414-09AD90F83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"/>
            <a:stretch/>
          </p:blipFill>
          <p:spPr>
            <a:xfrm>
              <a:off x="6050210" y="2616166"/>
              <a:ext cx="5970494" cy="302767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C445A-4047-4E16-83E7-F1CFBA7D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33240" y="2333761"/>
              <a:ext cx="6897633" cy="343085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A6C122-BF06-4020-A52B-77599D53B391}"/>
              </a:ext>
            </a:extLst>
          </p:cNvPr>
          <p:cNvSpPr txBox="1"/>
          <p:nvPr/>
        </p:nvSpPr>
        <p:spPr>
          <a:xfrm>
            <a:off x="464783" y="1254774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define ‘High frequency region’ or ‘Silent region’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731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C21FC-28A4-44C1-89A4-18B523120BC2}"/>
              </a:ext>
            </a:extLst>
          </p:cNvPr>
          <p:cNvGrpSpPr/>
          <p:nvPr/>
        </p:nvGrpSpPr>
        <p:grpSpPr>
          <a:xfrm>
            <a:off x="440167" y="672353"/>
            <a:ext cx="10734338" cy="4751294"/>
            <a:chOff x="440167" y="672353"/>
            <a:chExt cx="10734338" cy="475129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0FFCD6-1B4E-4DCC-B4BC-413C5C874B86}"/>
                </a:ext>
              </a:extLst>
            </p:cNvPr>
            <p:cNvGrpSpPr/>
            <p:nvPr/>
          </p:nvGrpSpPr>
          <p:grpSpPr>
            <a:xfrm>
              <a:off x="1017495" y="1568822"/>
              <a:ext cx="10071344" cy="3854825"/>
              <a:chOff x="1017495" y="1568822"/>
              <a:chExt cx="10071344" cy="38548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9B0A8-EB82-4AFB-9A8A-82A8B3A1E690}"/>
                  </a:ext>
                </a:extLst>
              </p:cNvPr>
              <p:cNvSpPr/>
              <p:nvPr/>
            </p:nvSpPr>
            <p:spPr>
              <a:xfrm>
                <a:off x="1017495" y="1568823"/>
                <a:ext cx="3715870" cy="38548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F527A9-998B-40CD-94ED-5DCFCFCFD841}"/>
                  </a:ext>
                </a:extLst>
              </p:cNvPr>
              <p:cNvSpPr/>
              <p:nvPr/>
            </p:nvSpPr>
            <p:spPr>
              <a:xfrm>
                <a:off x="4733365" y="1568823"/>
                <a:ext cx="3048000" cy="10488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367A45-AA44-46B6-B5AC-A994A1482C55}"/>
                  </a:ext>
                </a:extLst>
              </p:cNvPr>
              <p:cNvSpPr/>
              <p:nvPr/>
            </p:nvSpPr>
            <p:spPr>
              <a:xfrm>
                <a:off x="4733365" y="2617694"/>
                <a:ext cx="3048000" cy="2805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749DE9-E42B-4260-96C1-405544C66AF4}"/>
                  </a:ext>
                </a:extLst>
              </p:cNvPr>
              <p:cNvSpPr/>
              <p:nvPr/>
            </p:nvSpPr>
            <p:spPr>
              <a:xfrm>
                <a:off x="7781365" y="1568822"/>
                <a:ext cx="3307474" cy="77993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8C23D70-1A3C-4E12-9A85-FBEE53333829}"/>
                  </a:ext>
                </a:extLst>
              </p:cNvPr>
              <p:cNvSpPr/>
              <p:nvPr/>
            </p:nvSpPr>
            <p:spPr>
              <a:xfrm>
                <a:off x="7781364" y="2348753"/>
                <a:ext cx="3307475" cy="3074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37CE2A-CEFE-4DD7-A432-B1A9B1EF2CC9}"/>
                </a:ext>
              </a:extLst>
            </p:cNvPr>
            <p:cNvGrpSpPr/>
            <p:nvPr/>
          </p:nvGrpSpPr>
          <p:grpSpPr>
            <a:xfrm>
              <a:off x="1017495" y="1568823"/>
              <a:ext cx="10157010" cy="3416320"/>
              <a:chOff x="744071" y="1317812"/>
              <a:chExt cx="10157010" cy="341632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4F9A0-74B8-42A5-AF47-15C02F767995}"/>
                  </a:ext>
                </a:extLst>
              </p:cNvPr>
              <p:cNvSpPr txBox="1"/>
              <p:nvPr/>
            </p:nvSpPr>
            <p:spPr>
              <a:xfrm>
                <a:off x="744071" y="1317812"/>
                <a:ext cx="345639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1.Histone modification</a:t>
                </a:r>
              </a:p>
              <a:p>
                <a:r>
                  <a:rPr lang="en-US" altLang="zh-CN" dirty="0"/>
                  <a:t>H3 144		L3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</a:t>
                </a:r>
              </a:p>
              <a:p>
                <a:r>
                  <a:rPr lang="en-US" altLang="zh-CN" dirty="0"/>
                  <a:t>H3K27ac		early embryo</a:t>
                </a:r>
              </a:p>
              <a:p>
                <a:r>
                  <a:rPr lang="en-US" altLang="zh-CN" dirty="0"/>
                  <a:t>H3K27me	early embryo</a:t>
                </a:r>
              </a:p>
              <a:p>
                <a:r>
                  <a:rPr lang="en-US" altLang="zh-CN" dirty="0"/>
                  <a:t>H3K27me	L3</a:t>
                </a:r>
              </a:p>
              <a:p>
                <a:r>
                  <a:rPr lang="en-US" altLang="zh-CN" dirty="0"/>
                  <a:t>H3K36me3	late embryo</a:t>
                </a:r>
              </a:p>
              <a:p>
                <a:r>
                  <a:rPr lang="en-US" altLang="zh-CN" dirty="0"/>
                  <a:t>H3K4me3	late embryo</a:t>
                </a:r>
              </a:p>
              <a:p>
                <a:r>
                  <a:rPr lang="en-US" altLang="zh-CN" dirty="0"/>
                  <a:t>H3K79me	mixed embryo</a:t>
                </a:r>
              </a:p>
              <a:p>
                <a:r>
                  <a:rPr lang="en-US" altLang="zh-CN" dirty="0"/>
                  <a:t>H4dam		L3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BD2F01-C197-4737-8C17-531364690BB8}"/>
                  </a:ext>
                </a:extLst>
              </p:cNvPr>
              <p:cNvSpPr txBox="1"/>
              <p:nvPr/>
            </p:nvSpPr>
            <p:spPr>
              <a:xfrm>
                <a:off x="4607858" y="1317812"/>
                <a:ext cx="62932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2.Centrisome binding</a:t>
                </a:r>
              </a:p>
              <a:p>
                <a:r>
                  <a:rPr lang="en-US" altLang="zh-CN" dirty="0"/>
                  <a:t>HCP3	early embryo</a:t>
                </a:r>
              </a:p>
              <a:p>
                <a:r>
                  <a:rPr lang="en-US" altLang="zh-CN" dirty="0"/>
                  <a:t>HCP3	late embryo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3.Chromatin silencing</a:t>
                </a:r>
              </a:p>
              <a:p>
                <a:r>
                  <a:rPr lang="en-US" altLang="zh-CN" dirty="0"/>
                  <a:t>His-72	TILLING</a:t>
                </a:r>
              </a:p>
              <a:p>
                <a:r>
                  <a:rPr lang="en-US" altLang="zh-CN" dirty="0"/>
                  <a:t>Hpl-2	L3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1B2C66-1047-4117-8530-091F1E51FBEA}"/>
                  </a:ext>
                </a:extLst>
              </p:cNvPr>
              <p:cNvSpPr txBox="1"/>
              <p:nvPr/>
            </p:nvSpPr>
            <p:spPr>
              <a:xfrm>
                <a:off x="7440706" y="1317812"/>
                <a:ext cx="3416320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4.Nuclear envelope interaction</a:t>
                </a:r>
              </a:p>
              <a:p>
                <a:r>
                  <a:rPr lang="en-US" altLang="zh-CN" dirty="0"/>
                  <a:t>LEM2	mixed embryo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5.TF binding activity</a:t>
                </a:r>
              </a:p>
              <a:p>
                <a:r>
                  <a:rPr lang="en-US" altLang="zh-CN" dirty="0"/>
                  <a:t>RNA Pol II 	average stage</a:t>
                </a:r>
              </a:p>
              <a:p>
                <a:r>
                  <a:rPr lang="en-US" altLang="zh-CN" dirty="0"/>
                  <a:t>Unc-39		embryo</a:t>
                </a:r>
              </a:p>
              <a:p>
                <a:r>
                  <a:rPr lang="en-US" altLang="zh-CN" dirty="0"/>
                  <a:t>Unc-62		embryo</a:t>
                </a:r>
              </a:p>
              <a:p>
                <a:r>
                  <a:rPr lang="en-US" altLang="zh-CN" dirty="0"/>
                  <a:t>Unc-62		young adult</a:t>
                </a:r>
              </a:p>
              <a:p>
                <a:r>
                  <a:rPr lang="en-US" altLang="zh-CN" dirty="0"/>
                  <a:t>W03F9.2		</a:t>
                </a:r>
              </a:p>
              <a:p>
                <a:r>
                  <a:rPr lang="en-US" altLang="zh-CN" dirty="0"/>
                  <a:t>W03G10AR18</a:t>
                </a:r>
              </a:p>
              <a:p>
                <a:r>
                  <a:rPr lang="en-US" altLang="zh-CN" dirty="0"/>
                  <a:t>Ztf-11		embryo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65325A-86DD-46BD-8E76-61577002FB65}"/>
                </a:ext>
              </a:extLst>
            </p:cNvPr>
            <p:cNvSpPr txBox="1"/>
            <p:nvPr/>
          </p:nvSpPr>
          <p:spPr>
            <a:xfrm flipH="1">
              <a:off x="440167" y="672353"/>
              <a:ext cx="2900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Feature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7AE2E2-B51F-4195-AFEB-2FBE3ADC890E}"/>
                </a:ext>
              </a:extLst>
            </p:cNvPr>
            <p:cNvSpPr/>
            <p:nvPr/>
          </p:nvSpPr>
          <p:spPr>
            <a:xfrm>
              <a:off x="4733363" y="4181807"/>
              <a:ext cx="3047999" cy="1241840"/>
            </a:xfrm>
            <a:prstGeom prst="rect">
              <a:avLst/>
            </a:prstGeom>
            <a:solidFill>
              <a:srgbClr val="FC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C4F797-0C72-4227-9165-19DBCD4418AE}"/>
                </a:ext>
              </a:extLst>
            </p:cNvPr>
            <p:cNvSpPr txBox="1"/>
            <p:nvPr/>
          </p:nvSpPr>
          <p:spPr>
            <a:xfrm>
              <a:off x="4923343" y="424647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6. Base bias</a:t>
              </a:r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4925-C2DF-4B1C-9E44-E0146978A7F5}"/>
              </a:ext>
            </a:extLst>
          </p:cNvPr>
          <p:cNvSpPr txBox="1"/>
          <p:nvPr/>
        </p:nvSpPr>
        <p:spPr>
          <a:xfrm>
            <a:off x="4473890" y="5533593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 with a 100 base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6581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3879B1-2C7F-4C61-A16D-A5400B04AFA2}"/>
              </a:ext>
            </a:extLst>
          </p:cNvPr>
          <p:cNvSpPr txBox="1"/>
          <p:nvPr/>
        </p:nvSpPr>
        <p:spPr>
          <a:xfrm>
            <a:off x="439270" y="4572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Preprocessing of features: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A7F23-AE6F-4B65-93F0-CA3D319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1139001"/>
            <a:ext cx="12030635" cy="4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724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2A0D09-D8D8-4208-B564-A89CD9417598}"/>
              </a:ext>
            </a:extLst>
          </p:cNvPr>
          <p:cNvGrpSpPr/>
          <p:nvPr/>
        </p:nvGrpSpPr>
        <p:grpSpPr>
          <a:xfrm>
            <a:off x="2291340" y="887506"/>
            <a:ext cx="7609320" cy="5252236"/>
            <a:chOff x="1810871" y="869576"/>
            <a:chExt cx="7609320" cy="525223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AE13AA-D593-49D6-BB55-7599CE6DE7D6}"/>
                </a:ext>
              </a:extLst>
            </p:cNvPr>
            <p:cNvCxnSpPr/>
            <p:nvPr/>
          </p:nvCxnSpPr>
          <p:spPr>
            <a:xfrm>
              <a:off x="1810871" y="174811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1B7FE-233F-43D9-86F4-1435178AD84C}"/>
                </a:ext>
              </a:extLst>
            </p:cNvPr>
            <p:cNvCxnSpPr/>
            <p:nvPr/>
          </p:nvCxnSpPr>
          <p:spPr>
            <a:xfrm>
              <a:off x="6768353" y="86957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B0AB92-EEF4-4AC5-BCA0-CE0D5BA24111}"/>
                </a:ext>
              </a:extLst>
            </p:cNvPr>
            <p:cNvSpPr txBox="1"/>
            <p:nvPr/>
          </p:nvSpPr>
          <p:spPr>
            <a:xfrm>
              <a:off x="6493277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2DB3DD6-13DE-4D0D-AE47-872924B235A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729" y="17481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747B25-E8B3-4141-8EC3-94F8C76B707E}"/>
                </a:ext>
              </a:extLst>
            </p:cNvPr>
            <p:cNvSpPr txBox="1"/>
            <p:nvPr/>
          </p:nvSpPr>
          <p:spPr>
            <a:xfrm>
              <a:off x="3857653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04F1E2C8-054F-44DE-8B1C-41630B131E5A}"/>
                </a:ext>
              </a:extLst>
            </p:cNvPr>
            <p:cNvSpPr/>
            <p:nvPr/>
          </p:nvSpPr>
          <p:spPr>
            <a:xfrm>
              <a:off x="5544671" y="2198132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2686537-FB1E-4292-8AA6-3661E46C1EF5}"/>
                </a:ext>
              </a:extLst>
            </p:cNvPr>
            <p:cNvGrpSpPr/>
            <p:nvPr/>
          </p:nvGrpSpPr>
          <p:grpSpPr>
            <a:xfrm>
              <a:off x="1873624" y="2729330"/>
              <a:ext cx="7467600" cy="1399339"/>
              <a:chOff x="1810871" y="2725270"/>
              <a:chExt cx="7467600" cy="1399339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231E570-C8CE-4FC3-BBCC-520A2368EECC}"/>
                  </a:ext>
                </a:extLst>
              </p:cNvPr>
              <p:cNvCxnSpPr/>
              <p:nvPr/>
            </p:nvCxnSpPr>
            <p:spPr>
              <a:xfrm>
                <a:off x="1810871" y="3603812"/>
                <a:ext cx="7467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0AF4DB4-CB11-46FD-B1C6-B59CCDC51BAE}"/>
                  </a:ext>
                </a:extLst>
              </p:cNvPr>
              <p:cNvCxnSpPr/>
              <p:nvPr/>
            </p:nvCxnSpPr>
            <p:spPr>
              <a:xfrm>
                <a:off x="6768353" y="2725270"/>
                <a:ext cx="0" cy="878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4A09D4-F5EC-4176-874F-61D278DC4330}"/>
                  </a:ext>
                </a:extLst>
              </p:cNvPr>
              <p:cNvSpPr txBox="1"/>
              <p:nvPr/>
            </p:nvSpPr>
            <p:spPr>
              <a:xfrm>
                <a:off x="6493277" y="3684494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</a:t>
                </a:r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5C250A-761D-4D57-BF3C-9CD047336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2729" y="3603812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570B16-DAFA-4E62-AAAA-09262B52EAA9}"/>
                  </a:ext>
                </a:extLst>
              </p:cNvPr>
              <p:cNvSpPr txBox="1"/>
              <p:nvPr/>
            </p:nvSpPr>
            <p:spPr>
              <a:xfrm>
                <a:off x="3694449" y="321111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778A5E7-6DA2-401A-A2C7-D9EB046A1A43}"/>
                  </a:ext>
                </a:extLst>
              </p:cNvPr>
              <p:cNvSpPr/>
              <p:nvPr/>
            </p:nvSpPr>
            <p:spPr>
              <a:xfrm>
                <a:off x="5441576" y="2725270"/>
                <a:ext cx="2626659" cy="8785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352D52-32E2-40D1-A144-F40A5E9BBE1D}"/>
                  </a:ext>
                </a:extLst>
              </p:cNvPr>
              <p:cNvSpPr txBox="1"/>
              <p:nvPr/>
            </p:nvSpPr>
            <p:spPr>
              <a:xfrm>
                <a:off x="5833095" y="3544599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-25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BE87D0-CB20-4BD9-ADA6-9D7621CEBEE1}"/>
                  </a:ext>
                </a:extLst>
              </p:cNvPr>
              <p:cNvSpPr txBox="1"/>
              <p:nvPr/>
            </p:nvSpPr>
            <p:spPr>
              <a:xfrm>
                <a:off x="7154112" y="354459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063A62-43DA-4A49-BB8E-C3595FF80688}"/>
                  </a:ext>
                </a:extLst>
              </p:cNvPr>
              <p:cNvSpPr/>
              <p:nvPr/>
            </p:nvSpPr>
            <p:spPr>
              <a:xfrm>
                <a:off x="1810871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3A79976-1A51-4E58-8DB4-A733A19491C7}"/>
                  </a:ext>
                </a:extLst>
              </p:cNvPr>
              <p:cNvSpPr txBox="1"/>
              <p:nvPr/>
            </p:nvSpPr>
            <p:spPr>
              <a:xfrm>
                <a:off x="1889838" y="375527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D60D3D-F203-4C09-8E37-1E04A5A22565}"/>
                  </a:ext>
                </a:extLst>
              </p:cNvPr>
              <p:cNvSpPr/>
              <p:nvPr/>
            </p:nvSpPr>
            <p:spPr>
              <a:xfrm>
                <a:off x="1958849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7C023D2-0B5A-4212-ADE6-DBA5C1FE0AEE}"/>
                  </a:ext>
                </a:extLst>
              </p:cNvPr>
              <p:cNvSpPr/>
              <p:nvPr/>
            </p:nvSpPr>
            <p:spPr>
              <a:xfrm>
                <a:off x="3349732" y="3602796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D55013-C0D9-4F1C-AD86-506E5BAA4EE7}"/>
                  </a:ext>
                </a:extLst>
              </p:cNvPr>
              <p:cNvSpPr txBox="1"/>
              <p:nvPr/>
            </p:nvSpPr>
            <p:spPr>
              <a:xfrm>
                <a:off x="2553511" y="352223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………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A83CBB7-0AAB-4DD2-A042-B14BC814423B}"/>
                  </a:ext>
                </a:extLst>
              </p:cNvPr>
              <p:cNvSpPr txBox="1"/>
              <p:nvPr/>
            </p:nvSpPr>
            <p:spPr>
              <a:xfrm>
                <a:off x="3591958" y="3752408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0.01</a:t>
                </a:r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8450C4-B8E8-41D3-A00C-DB0AB0E95869}"/>
                  </a:ext>
                </a:extLst>
              </p:cNvPr>
              <p:cNvSpPr txBox="1"/>
              <p:nvPr/>
            </p:nvSpPr>
            <p:spPr>
              <a:xfrm>
                <a:off x="6376834" y="304981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BC7A5B-873C-4C5E-889B-B8A8FB0DC397}"/>
                </a:ext>
              </a:extLst>
            </p:cNvPr>
            <p:cNvSpPr txBox="1"/>
            <p:nvPr/>
          </p:nvSpPr>
          <p:spPr>
            <a:xfrm>
              <a:off x="6529234" y="13061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8C49A3-A907-4739-A1A4-D7BCEA0A394E}"/>
                </a:ext>
              </a:extLst>
            </p:cNvPr>
            <p:cNvCxnSpPr/>
            <p:nvPr/>
          </p:nvCxnSpPr>
          <p:spPr>
            <a:xfrm>
              <a:off x="1952591" y="567179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62AEC33-5131-40EA-A64A-383C325CA6A4}"/>
                </a:ext>
              </a:extLst>
            </p:cNvPr>
            <p:cNvCxnSpPr/>
            <p:nvPr/>
          </p:nvCxnSpPr>
          <p:spPr>
            <a:xfrm>
              <a:off x="6910073" y="479325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AC9D77-B639-476F-BB45-C95BE85E0288}"/>
                </a:ext>
              </a:extLst>
            </p:cNvPr>
            <p:cNvSpPr txBox="1"/>
            <p:nvPr/>
          </p:nvSpPr>
          <p:spPr>
            <a:xfrm>
              <a:off x="6634997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C583888-F3E0-4F31-BF8A-FE5FC91C5547}"/>
                </a:ext>
              </a:extLst>
            </p:cNvPr>
            <p:cNvCxnSpPr>
              <a:cxnSpLocks/>
            </p:cNvCxnSpPr>
            <p:nvPr/>
          </p:nvCxnSpPr>
          <p:spPr>
            <a:xfrm>
              <a:off x="4274449" y="567179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08678F-BC9C-49ED-9A7E-5B4B6BB06E0E}"/>
                </a:ext>
              </a:extLst>
            </p:cNvPr>
            <p:cNvSpPr txBox="1"/>
            <p:nvPr/>
          </p:nvSpPr>
          <p:spPr>
            <a:xfrm>
              <a:off x="3999373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B7AA452-25ED-47D9-BE2E-A7C4F5AD5B1E}"/>
                </a:ext>
              </a:extLst>
            </p:cNvPr>
            <p:cNvSpPr/>
            <p:nvPr/>
          </p:nvSpPr>
          <p:spPr>
            <a:xfrm>
              <a:off x="5544671" y="4215925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FDCD09-74AC-45ED-B566-F7A8DDEEEB43}"/>
                </a:ext>
              </a:extLst>
            </p:cNvPr>
            <p:cNvSpPr txBox="1"/>
            <p:nvPr/>
          </p:nvSpPr>
          <p:spPr>
            <a:xfrm>
              <a:off x="6670954" y="52298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C2F8AF7-EC56-4F66-AF72-56FBD178CE6D}"/>
                </a:ext>
              </a:extLst>
            </p:cNvPr>
            <p:cNvCxnSpPr/>
            <p:nvPr/>
          </p:nvCxnSpPr>
          <p:spPr>
            <a:xfrm flipH="1">
              <a:off x="4307353" y="4793256"/>
              <a:ext cx="2602719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DCDD0-5DEA-45DA-A39C-8C1B1002D443}"/>
                </a:ext>
              </a:extLst>
            </p:cNvPr>
            <p:cNvSpPr txBox="1"/>
            <p:nvPr/>
          </p:nvSpPr>
          <p:spPr>
            <a:xfrm>
              <a:off x="7645187" y="489999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………</a:t>
              </a:r>
              <a:endParaRPr lang="zh-CN" altLang="en-US" sz="2400" b="1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6EDD49-32B8-4EF1-BD3D-E53102E59223}"/>
              </a:ext>
            </a:extLst>
          </p:cNvPr>
          <p:cNvSpPr txBox="1"/>
          <p:nvPr/>
        </p:nvSpPr>
        <p:spPr>
          <a:xfrm>
            <a:off x="717177" y="5169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4042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7FC60A-406C-4AAB-B3B5-D2796C40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929"/>
            <a:ext cx="6445381" cy="3507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B0B9-6A2F-47D9-A817-F304019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801906"/>
            <a:ext cx="5576734" cy="362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444E09-1406-4051-82F3-D0F8373E86FE}"/>
              </a:ext>
            </a:extLst>
          </p:cNvPr>
          <p:cNvSpPr txBox="1"/>
          <p:nvPr/>
        </p:nvSpPr>
        <p:spPr>
          <a:xfrm>
            <a:off x="215153" y="102197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smooth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7133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F3D567-53C6-4B28-B4BF-52E0D562B03B}"/>
              </a:ext>
            </a:extLst>
          </p:cNvPr>
          <p:cNvSpPr txBox="1"/>
          <p:nvPr/>
        </p:nvSpPr>
        <p:spPr>
          <a:xfrm>
            <a:off x="1013012" y="38548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2.Choose model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DC41E1-2B73-4D18-B63D-7171706B4D0B}"/>
              </a:ext>
            </a:extLst>
          </p:cNvPr>
          <p:cNvSpPr txBox="1"/>
          <p:nvPr/>
        </p:nvSpPr>
        <p:spPr>
          <a:xfrm>
            <a:off x="1102659" y="1246094"/>
            <a:ext cx="23230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1.Regression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2.Classification model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44AA838-3618-4636-9D83-0CF711450155}"/>
              </a:ext>
            </a:extLst>
          </p:cNvPr>
          <p:cNvSpPr/>
          <p:nvPr/>
        </p:nvSpPr>
        <p:spPr>
          <a:xfrm rot="8770036">
            <a:off x="3370586" y="5720943"/>
            <a:ext cx="528918" cy="2420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D6AB4-C2BD-44FC-93E4-9DEE8936DEB6}"/>
              </a:ext>
            </a:extLst>
          </p:cNvPr>
          <p:cNvSpPr txBox="1"/>
          <p:nvPr/>
        </p:nvSpPr>
        <p:spPr>
          <a:xfrm>
            <a:off x="3932283" y="552048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 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BBC79-86DB-4075-B180-56E31C77623C}"/>
              </a:ext>
            </a:extLst>
          </p:cNvPr>
          <p:cNvSpPr txBox="1"/>
          <p:nvPr/>
        </p:nvSpPr>
        <p:spPr>
          <a:xfrm>
            <a:off x="3845859" y="124609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 regression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F8F269E-4E72-4474-90E3-3E680475B048}"/>
              </a:ext>
            </a:extLst>
          </p:cNvPr>
          <p:cNvSpPr/>
          <p:nvPr/>
        </p:nvSpPr>
        <p:spPr>
          <a:xfrm>
            <a:off x="5652247" y="897360"/>
            <a:ext cx="295835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7BFBF-8D1D-4A15-8005-0959535A5D92}"/>
              </a:ext>
            </a:extLst>
          </p:cNvPr>
          <p:cNvSpPr txBox="1"/>
          <p:nvPr/>
        </p:nvSpPr>
        <p:spPr>
          <a:xfrm>
            <a:off x="5960389" y="7126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39D43-4956-489B-8705-C22AE78D203C}"/>
              </a:ext>
            </a:extLst>
          </p:cNvPr>
          <p:cNvSpPr txBox="1"/>
          <p:nvPr/>
        </p:nvSpPr>
        <p:spPr>
          <a:xfrm>
            <a:off x="5960389" y="124609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D6C05-EB03-4580-9B1B-83C1E0EC86EB}"/>
              </a:ext>
            </a:extLst>
          </p:cNvPr>
          <p:cNvSpPr txBox="1"/>
          <p:nvPr/>
        </p:nvSpPr>
        <p:spPr>
          <a:xfrm>
            <a:off x="5960389" y="177949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Elastic net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0B450-878B-4336-AD2E-81A4F8F2B824}"/>
              </a:ext>
            </a:extLst>
          </p:cNvPr>
          <p:cNvSpPr txBox="1"/>
          <p:nvPr/>
        </p:nvSpPr>
        <p:spPr>
          <a:xfrm>
            <a:off x="3612791" y="2238045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Y(mutation factor) = w</a:t>
            </a:r>
            <a:r>
              <a:rPr lang="en-US" altLang="zh-CN" sz="900" dirty="0"/>
              <a:t>1</a:t>
            </a:r>
            <a:r>
              <a:rPr lang="en-US" altLang="zh-CN" dirty="0"/>
              <a:t>x</a:t>
            </a:r>
            <a:r>
              <a:rPr lang="en-US" altLang="zh-CN" sz="1000" dirty="0"/>
              <a:t>1</a:t>
            </a:r>
            <a:r>
              <a:rPr lang="en-US" altLang="zh-CN" dirty="0"/>
              <a:t> + w</a:t>
            </a:r>
            <a:r>
              <a:rPr lang="en-US" altLang="zh-CN" sz="900" dirty="0"/>
              <a:t>2</a:t>
            </a:r>
            <a:r>
              <a:rPr lang="en-US" altLang="zh-CN" dirty="0"/>
              <a:t>x</a:t>
            </a:r>
            <a:r>
              <a:rPr lang="en-US" altLang="zh-CN" sz="1000" dirty="0"/>
              <a:t>2</a:t>
            </a:r>
            <a:r>
              <a:rPr lang="en-US" altLang="zh-CN" dirty="0"/>
              <a:t> + w</a:t>
            </a:r>
            <a:r>
              <a:rPr lang="en-US" altLang="zh-CN" sz="900" dirty="0"/>
              <a:t>3</a:t>
            </a:r>
            <a:r>
              <a:rPr lang="en-US" altLang="zh-CN" dirty="0"/>
              <a:t>x</a:t>
            </a:r>
            <a:r>
              <a:rPr lang="en-US" altLang="zh-CN" sz="1000" dirty="0"/>
              <a:t>3</a:t>
            </a:r>
            <a:r>
              <a:rPr lang="en-US" altLang="zh-CN" dirty="0"/>
              <a:t> + ….+ </a:t>
            </a:r>
            <a:r>
              <a:rPr lang="en-US" altLang="zh-CN" dirty="0" err="1"/>
              <a:t>w</a:t>
            </a:r>
            <a:r>
              <a:rPr lang="en-US" altLang="zh-CN" sz="900" dirty="0" err="1"/>
              <a:t>n</a:t>
            </a:r>
            <a:r>
              <a:rPr lang="en-US" altLang="zh-CN" dirty="0" err="1"/>
              <a:t>x</a:t>
            </a:r>
            <a:r>
              <a:rPr lang="en-US" altLang="zh-CN" sz="1000" dirty="0" err="1"/>
              <a:t>n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315FC3-AD48-4589-A080-7B8B51177BE4}"/>
              </a:ext>
            </a:extLst>
          </p:cNvPr>
          <p:cNvSpPr txBox="1"/>
          <p:nvPr/>
        </p:nvSpPr>
        <p:spPr>
          <a:xfrm>
            <a:off x="8731623" y="2238045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different restriction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A6F84E-9221-4500-9126-B6A82540B125}"/>
              </a:ext>
            </a:extLst>
          </p:cNvPr>
          <p:cNvSpPr txBox="1"/>
          <p:nvPr/>
        </p:nvSpPr>
        <p:spPr>
          <a:xfrm>
            <a:off x="1180404" y="364675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tree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973E0-3A49-40F5-8143-8134E20E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793771" y="3061908"/>
            <a:ext cx="2592375" cy="20681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0785F-FCDB-4FCA-B3D6-16E2F06A72DD}"/>
              </a:ext>
            </a:extLst>
          </p:cNvPr>
          <p:cNvSpPr txBox="1"/>
          <p:nvPr/>
        </p:nvSpPr>
        <p:spPr>
          <a:xfrm>
            <a:off x="6546447" y="3646751"/>
            <a:ext cx="4193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example:</a:t>
            </a:r>
          </a:p>
          <a:p>
            <a:r>
              <a:rPr lang="en-US" altLang="zh-CN" dirty="0"/>
              <a:t>TF binding activity is the strongest factor</a:t>
            </a:r>
          </a:p>
          <a:p>
            <a:r>
              <a:rPr lang="en-US" altLang="zh-CN" dirty="0"/>
              <a:t>Only when the region can bind with TF</a:t>
            </a:r>
          </a:p>
          <a:p>
            <a:r>
              <a:rPr lang="en-US" altLang="zh-CN" dirty="0"/>
              <a:t>It can be accessed by other factors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D9A632-E148-45FA-A094-A9E43D8B97D2}"/>
              </a:ext>
            </a:extLst>
          </p:cNvPr>
          <p:cNvSpPr txBox="1"/>
          <p:nvPr/>
        </p:nvSpPr>
        <p:spPr>
          <a:xfrm>
            <a:off x="8643335" y="129070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ACCURACY&lt;0.2%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08958E-002B-4217-B84F-442A85FF6D67}"/>
              </a:ext>
            </a:extLst>
          </p:cNvPr>
          <p:cNvSpPr txBox="1"/>
          <p:nvPr/>
        </p:nvSpPr>
        <p:spPr>
          <a:xfrm>
            <a:off x="6047912" y="5058815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reduce the information entropy at first, I set the</a:t>
            </a:r>
          </a:p>
          <a:p>
            <a:r>
              <a:rPr lang="en-US" altLang="zh-CN" dirty="0"/>
              <a:t>Value of input -2 instead of 0 to make it easier to </a:t>
            </a:r>
          </a:p>
          <a:p>
            <a:r>
              <a:rPr lang="en-US" altLang="zh-CN" dirty="0"/>
              <a:t>be seen as a key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953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B170E7-496B-488C-8346-DB3C35D55D15}"/>
              </a:ext>
            </a:extLst>
          </p:cNvPr>
          <p:cNvSpPr txBox="1"/>
          <p:nvPr/>
        </p:nvSpPr>
        <p:spPr>
          <a:xfrm>
            <a:off x="484094" y="403412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Forest: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683B5-71A4-48D0-AA16-758812D2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3394" y="1224144"/>
            <a:ext cx="2592375" cy="2068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51223-5958-4C50-9D12-535F351E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574571" y="1224145"/>
            <a:ext cx="2592375" cy="2068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EF66B-F5C9-4AD1-B53A-D267B00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799812" y="1224144"/>
            <a:ext cx="2592375" cy="2068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4B894F-DBEA-40A5-8862-2AB4516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025053" y="1224141"/>
            <a:ext cx="2592375" cy="20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E8152-7B1C-499E-B22E-5EF35011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9266232" y="1224141"/>
            <a:ext cx="2592375" cy="206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C701D1-44FE-42FC-BD53-D1CBB2B2323B}"/>
              </a:ext>
            </a:extLst>
          </p:cNvPr>
          <p:cNvSpPr txBox="1"/>
          <p:nvPr/>
        </p:nvSpPr>
        <p:spPr>
          <a:xfrm>
            <a:off x="728183" y="3675529"/>
            <a:ext cx="1088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Randomly use different part of the input data (different feature and different sample) to build different trees,</a:t>
            </a:r>
          </a:p>
          <a:p>
            <a:r>
              <a:rPr lang="en-US" altLang="zh-CN" dirty="0"/>
              <a:t>Take the average output as the final output.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BC64-F471-4E04-AEB0-E5B6609213B2}"/>
              </a:ext>
            </a:extLst>
          </p:cNvPr>
          <p:cNvSpPr txBox="1"/>
          <p:nvPr/>
        </p:nvSpPr>
        <p:spPr>
          <a:xfrm>
            <a:off x="2443395" y="4805082"/>
            <a:ext cx="745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80% as training set and 20% as test set separately to avoid over fitting.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0977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1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64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274708" y="961882"/>
            <a:ext cx="5907270" cy="4921750"/>
            <a:chOff x="287447" y="769408"/>
            <a:chExt cx="6384285" cy="531918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287447" y="769408"/>
              <a:ext cx="6384285" cy="5319183"/>
              <a:chOff x="1893358" y="742950"/>
              <a:chExt cx="6915150" cy="55567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4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615397" y="3244332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592717" y="775146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10318890" y="982470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553498" cy="3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914275" y="3183224"/>
            <a:ext cx="819517" cy="31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95819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A50AF2-FE94-4EAD-BA18-487CC42D8AE1}"/>
              </a:ext>
            </a:extLst>
          </p:cNvPr>
          <p:cNvGrpSpPr/>
          <p:nvPr/>
        </p:nvGrpSpPr>
        <p:grpSpPr>
          <a:xfrm>
            <a:off x="1039498" y="339945"/>
            <a:ext cx="10113003" cy="5362327"/>
            <a:chOff x="1129545" y="357875"/>
            <a:chExt cx="10113003" cy="536232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524BDD-4468-41CC-A165-92ED38111CF9}"/>
                </a:ext>
              </a:extLst>
            </p:cNvPr>
            <p:cNvGrpSpPr/>
            <p:nvPr/>
          </p:nvGrpSpPr>
          <p:grpSpPr>
            <a:xfrm>
              <a:off x="1129545" y="357875"/>
              <a:ext cx="10113003" cy="2788538"/>
              <a:chOff x="1165403" y="97899"/>
              <a:chExt cx="10113003" cy="278853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292B93-B2BB-4C59-BFE0-BF2DB5025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8952" y="184856"/>
                <a:ext cx="3461956" cy="261462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2E5521-F224-4BF6-B1D3-4A0E757BB3B4}"/>
                  </a:ext>
                </a:extLst>
              </p:cNvPr>
              <p:cNvSpPr txBox="1"/>
              <p:nvPr/>
            </p:nvSpPr>
            <p:spPr>
              <a:xfrm>
                <a:off x="4627359" y="253714"/>
                <a:ext cx="788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-code</a:t>
                </a:r>
                <a:endParaRPr lang="zh-CN" altLang="en-US" dirty="0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A64B16C-4273-4A99-9645-648E107FE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700578" y="108876"/>
                <a:ext cx="3577828" cy="2690604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778B1D-32E7-4545-AC03-8E3F2F4BD3FA}"/>
                  </a:ext>
                </a:extLst>
              </p:cNvPr>
              <p:cNvSpPr txBox="1"/>
              <p:nvPr/>
            </p:nvSpPr>
            <p:spPr>
              <a:xfrm>
                <a:off x="8007516" y="253714"/>
                <a:ext cx="3106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-nuclear envelope</a:t>
                </a:r>
              </a:p>
              <a:p>
                <a:r>
                  <a:rPr lang="en-US" altLang="zh-CN" dirty="0"/>
                  <a:t> interaction</a:t>
                </a:r>
                <a:endParaRPr lang="zh-CN" altLang="en-US" dirty="0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EFF0854-A69F-4E5E-B7A9-02BAAA4F8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65403" y="97899"/>
                <a:ext cx="3461956" cy="2788538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789C106-DE49-4D49-8101-EEF44613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154" y="3105578"/>
              <a:ext cx="3325129" cy="250217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E98E1A-E84E-47DF-8DB0-626B4EF438AF}"/>
                </a:ext>
              </a:extLst>
            </p:cNvPr>
            <p:cNvSpPr txBox="1"/>
            <p:nvPr/>
          </p:nvSpPr>
          <p:spPr>
            <a:xfrm>
              <a:off x="1393342" y="3169212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-Centrosome (key_factor_1)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7EC0904-E167-4BDD-9754-346EE11D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5465" y="2931664"/>
              <a:ext cx="3726065" cy="278853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77D20D-69A9-49A0-BC1D-A11CA5839F21}"/>
                </a:ext>
              </a:extLst>
            </p:cNvPr>
            <p:cNvSpPr txBox="1"/>
            <p:nvPr/>
          </p:nvSpPr>
          <p:spPr>
            <a:xfrm>
              <a:off x="4864717" y="3157329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-His-27 (key_factor_1)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3718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851620-6C68-44A5-B534-E9CDDEA3500E}"/>
              </a:ext>
            </a:extLst>
          </p:cNvPr>
          <p:cNvSpPr txBox="1"/>
          <p:nvPr/>
        </p:nvSpPr>
        <p:spPr>
          <a:xfrm>
            <a:off x="921177" y="1192307"/>
            <a:ext cx="1056250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Future Plan: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Explain the forest:</a:t>
            </a:r>
            <a:r>
              <a:rPr lang="en-US" altLang="zh-CN" sz="2400" dirty="0"/>
              <a:t> find the most important feature by destroying each feature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Train</a:t>
            </a:r>
            <a:r>
              <a:rPr lang="en-US" altLang="zh-CN" sz="2400" dirty="0"/>
              <a:t> the entire model and use it to predict suppressor screening dataset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Mixed sequencing?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Learn </a:t>
            </a:r>
            <a:r>
              <a:rPr lang="en-US" altLang="zh-CN" sz="2400" dirty="0"/>
              <a:t>the knowledge of every feature I input</a:t>
            </a:r>
          </a:p>
          <a:p>
            <a:endParaRPr lang="en-US" altLang="zh-CN" sz="2400" dirty="0"/>
          </a:p>
          <a:p>
            <a:r>
              <a:rPr lang="en-US" altLang="zh-CN" sz="3200" b="1" dirty="0"/>
              <a:t>Have a 5-day refresh! I really need it!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04126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100104" y="953951"/>
            <a:ext cx="6135077" cy="4932567"/>
            <a:chOff x="304800" y="958334"/>
            <a:chExt cx="6135077" cy="493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04800" y="1143000"/>
              <a:ext cx="6135077" cy="4747901"/>
              <a:chOff x="304800" y="1143000"/>
              <a:chExt cx="6135077" cy="47479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425208" y="3081216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8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5" y="1134235"/>
            <a:ext cx="6127631" cy="4666789"/>
            <a:chOff x="5964265" y="1134235"/>
            <a:chExt cx="6127631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7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415738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1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ECBF2-7FA7-41A1-9A66-310F57B3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2" y="71717"/>
            <a:ext cx="1110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4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24195B-0D7D-430F-B080-9EC4F785E3FF}"/>
              </a:ext>
            </a:extLst>
          </p:cNvPr>
          <p:cNvSpPr txBox="1"/>
          <p:nvPr/>
        </p:nvSpPr>
        <p:spPr>
          <a:xfrm>
            <a:off x="4854314" y="2581998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Discussion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501CF-1D28-49BB-B5F0-4F714B06B59E}"/>
              </a:ext>
            </a:extLst>
          </p:cNvPr>
          <p:cNvSpPr txBox="1"/>
          <p:nvPr/>
        </p:nvSpPr>
        <p:spPr>
          <a:xfrm>
            <a:off x="5490706" y="34290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2022/11/2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0086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BFA943-294E-41B0-8E23-B404E2A6E18E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20D37A-FB04-4994-93C9-E4BE80BFA0A8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618869F-962A-4E65-8C54-63BFBD15C9E5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4EB3D14D-6937-4685-8F6C-6EC5F6C58F2E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F05AB789-5082-4F2E-BB1D-500D5DDD4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B01568E7-BD35-4A40-A7BD-CC5A86CE937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7A498D8B-AE7F-4406-AD8E-F1083E77F1A9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D6BA604-D033-4510-BC34-F899ABA6E837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4C3748A-8820-435D-A0E4-8B0D815031F5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A799CB-9CE7-4994-ACD4-16AFE38C151B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3C6A24C-E9CE-41BC-83B4-5DA0E620D168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A4B56E5-68AA-4EF7-95F8-3425327D570A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9A63BF-CF6D-406D-983C-711C1B3448CB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401DAF6-5EF9-4094-94CC-575DC2FFA6C7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F9E9C38-3CB9-400A-9E97-A2313F5CDEFF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9B41A0-0F89-4E2C-8C19-B095D9C2955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B8B16FF1-FF27-4A93-8990-75BA0A3A0603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BE4400-F80A-489F-B6B7-66541A6EEC9C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18B099B-DD44-4C27-AA7C-8AF66403CCED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D98237-E180-49C2-AE62-9B04E4851D41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03CFC1-D624-4422-A60A-4A0F6DD802CC}"/>
                </a:ext>
              </a:extLst>
            </p:cNvPr>
            <p:cNvSpPr txBox="1"/>
            <p:nvPr/>
          </p:nvSpPr>
          <p:spPr>
            <a:xfrm>
              <a:off x="7548465" y="1613397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Test cross and 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51992-B329-41E8-A367-1BEC312EE987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CD003B-4413-4A09-A615-59ADC7904DCC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AF29B77-2614-4DAE-8E20-60933159F757}"/>
              </a:ext>
            </a:extLst>
          </p:cNvPr>
          <p:cNvSpPr txBox="1"/>
          <p:nvPr/>
        </p:nvSpPr>
        <p:spPr>
          <a:xfrm>
            <a:off x="488835" y="585770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EMS screening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8863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845891" y="714375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911211" y="81255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411751" y="1867093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013424" y="2406209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057775" y="2390778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213946" y="812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735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3599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62DC6-3BC3-4BF6-A9FE-79B038AB8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"/>
          <a:stretch/>
        </p:blipFill>
        <p:spPr>
          <a:xfrm>
            <a:off x="1266825" y="869576"/>
            <a:ext cx="9658350" cy="4361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1FD2A-64E1-48FB-810D-0E48E1FCA3CE}"/>
              </a:ext>
            </a:extLst>
          </p:cNvPr>
          <p:cNvSpPr txBox="1"/>
          <p:nvPr/>
        </p:nvSpPr>
        <p:spPr>
          <a:xfrm>
            <a:off x="654424" y="1792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EMS mutagenesis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7508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31511</TotalTime>
  <Words>2073</Words>
  <Application>Microsoft Office PowerPoint</Application>
  <PresentationFormat>宽屏</PresentationFormat>
  <Paragraphs>620</Paragraphs>
  <Slides>118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23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39</cp:revision>
  <dcterms:created xsi:type="dcterms:W3CDTF">2022-06-21T02:36:11Z</dcterms:created>
  <dcterms:modified xsi:type="dcterms:W3CDTF">2022-11-06T16:54:33Z</dcterms:modified>
</cp:coreProperties>
</file>